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61" r:id="rId3"/>
    <p:sldId id="262" r:id="rId4"/>
    <p:sldId id="263" r:id="rId5"/>
    <p:sldId id="264" r:id="rId6"/>
    <p:sldId id="265" r:id="rId7"/>
    <p:sldId id="266" r:id="rId8"/>
    <p:sldId id="267" r:id="rId9"/>
    <p:sldId id="268" r:id="rId10"/>
    <p:sldId id="271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66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10/11/2017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10/11/2017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10/11/2017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10/11/2017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00FF"/>
                </a:solidFill>
              </a:rPr>
              <a:t/>
            </a:r>
            <a:br>
              <a:rPr lang="en-US" dirty="0" smtClean="0">
                <a:solidFill>
                  <a:srgbClr val="FF00FF"/>
                </a:solidFill>
              </a:rPr>
            </a:br>
            <a:r>
              <a:rPr lang="en-US" dirty="0">
                <a:solidFill>
                  <a:srgbClr val="FF00FF"/>
                </a:solidFill>
              </a:rPr>
              <a:t/>
            </a:r>
            <a:br>
              <a:rPr lang="en-US" dirty="0">
                <a:solidFill>
                  <a:srgbClr val="FF00FF"/>
                </a:solidFill>
              </a:rPr>
            </a:br>
            <a:r>
              <a:rPr lang="en-US" dirty="0" smtClean="0">
                <a:solidFill>
                  <a:srgbClr val="FF00FF"/>
                </a:solidFill>
              </a:rPr>
              <a:t/>
            </a:r>
            <a:br>
              <a:rPr lang="en-US" dirty="0" smtClean="0">
                <a:solidFill>
                  <a:srgbClr val="FF00FF"/>
                </a:solidFill>
              </a:rPr>
            </a:br>
            <a:r>
              <a:rPr lang="en-US" dirty="0">
                <a:solidFill>
                  <a:srgbClr val="FF00FF"/>
                </a:solidFill>
              </a:rPr>
              <a:t/>
            </a:r>
            <a:br>
              <a:rPr lang="en-US" dirty="0">
                <a:solidFill>
                  <a:srgbClr val="FF00FF"/>
                </a:solidFill>
              </a:rPr>
            </a:br>
            <a:r>
              <a:rPr lang="fa-IR" dirty="0" smtClean="0">
                <a:solidFill>
                  <a:srgbClr val="FF00FF"/>
                </a:solidFill>
              </a:rPr>
              <a:t>بنام خدا</a:t>
            </a:r>
            <a:r>
              <a:rPr lang="en-US" dirty="0" smtClean="0">
                <a:solidFill>
                  <a:srgbClr val="FF00FF"/>
                </a:solidFill>
              </a:rPr>
              <a:t/>
            </a:r>
            <a:br>
              <a:rPr lang="en-US" dirty="0" smtClean="0">
                <a:solidFill>
                  <a:srgbClr val="FF00FF"/>
                </a:solidFill>
              </a:rPr>
            </a:br>
            <a:r>
              <a:rPr lang="en-US" dirty="0">
                <a:solidFill>
                  <a:srgbClr val="FF00FF"/>
                </a:solidFill>
              </a:rPr>
              <a:t/>
            </a:r>
            <a:br>
              <a:rPr lang="en-US" dirty="0">
                <a:solidFill>
                  <a:srgbClr val="FF00FF"/>
                </a:solidFill>
              </a:rPr>
            </a:br>
            <a:r>
              <a:rPr lang="en-US" dirty="0" smtClean="0">
                <a:solidFill>
                  <a:srgbClr val="FF00FF"/>
                </a:solidFill>
              </a:rPr>
              <a:t/>
            </a:r>
            <a:br>
              <a:rPr lang="en-US" dirty="0" smtClean="0">
                <a:solidFill>
                  <a:srgbClr val="FF00FF"/>
                </a:solidFill>
              </a:rPr>
            </a:br>
            <a:r>
              <a:rPr lang="en-US" dirty="0">
                <a:solidFill>
                  <a:srgbClr val="FF00FF"/>
                </a:solidFill>
              </a:rPr>
              <a:t/>
            </a:r>
            <a:br>
              <a:rPr lang="en-US" dirty="0">
                <a:solidFill>
                  <a:srgbClr val="FF00FF"/>
                </a:solidFill>
              </a:rPr>
            </a:br>
            <a:r>
              <a:rPr lang="en-US" dirty="0" smtClean="0">
                <a:solidFill>
                  <a:srgbClr val="FF00FF"/>
                </a:solidFill>
              </a:rPr>
              <a:t>Shoulder dystocia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05593" y="4267200"/>
            <a:ext cx="8205788" cy="4114800"/>
          </a:xfrm>
        </p:spPr>
        <p:txBody>
          <a:bodyPr/>
          <a:lstStyle/>
          <a:p>
            <a:pPr algn="r" rtl="1">
              <a:buFont typeface="Wingdings" pitchFamily="2" charset="2"/>
              <a:buNone/>
            </a:pPr>
            <a:r>
              <a:rPr lang="fa-IR" dirty="0" smtClean="0"/>
              <a:t> فاصله  خروج سر و شانه بیش از 60 ثانیه باشد .</a:t>
            </a:r>
          </a:p>
          <a:p>
            <a:pPr algn="r" rtl="1">
              <a:buFont typeface="Wingdings" pitchFamily="2" charset="2"/>
              <a:buNone/>
            </a:pPr>
            <a:r>
              <a:rPr lang="fa-IR" dirty="0" smtClean="0">
                <a:solidFill>
                  <a:srgbClr val="FF0000"/>
                </a:solidFill>
              </a:rPr>
              <a:t>میزان بروز</a:t>
            </a:r>
            <a:r>
              <a:rPr lang="fa-IR" dirty="0" smtClean="0"/>
              <a:t>: 0/6 درصد تا 1.4 درصد                                       </a:t>
            </a: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fa-IR" smtClean="0"/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a-IR" smtClean="0"/>
          </a:p>
        </p:txBody>
      </p:sp>
      <p:pic>
        <p:nvPicPr>
          <p:cNvPr id="31748" name="Picture 4" descr="images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08175" y="0"/>
            <a:ext cx="57594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>
                <a:solidFill>
                  <a:srgbClr val="FF0000"/>
                </a:solidFill>
              </a:rPr>
              <a:t>عواقب مادری :</a:t>
            </a:r>
            <a:endParaRPr lang="en-US" dirty="0" smtClean="0">
              <a:solidFill>
                <a:srgbClr val="FF0000"/>
              </a:solidFill>
            </a:endParaRPr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68413"/>
            <a:ext cx="8229600" cy="5589587"/>
          </a:xfrm>
        </p:spPr>
        <p:txBody>
          <a:bodyPr/>
          <a:lstStyle/>
          <a:p>
            <a:pPr algn="r" rtl="1">
              <a:buFont typeface="Wingdings" pitchFamily="2" charset="2"/>
              <a:buNone/>
            </a:pPr>
            <a:r>
              <a:rPr lang="fa-IR" dirty="0" smtClean="0"/>
              <a:t>خونریزی بعد از زایمان ( آتونی ) </a:t>
            </a:r>
          </a:p>
          <a:p>
            <a:pPr algn="r" rtl="1"/>
            <a:r>
              <a:rPr lang="fa-IR" dirty="0" smtClean="0"/>
              <a:t>پارگی سرویکس و واژن </a:t>
            </a:r>
          </a:p>
          <a:p>
            <a:pPr algn="r" rtl="1"/>
            <a:endParaRPr lang="fa-IR" dirty="0" smtClean="0"/>
          </a:p>
          <a:p>
            <a:pPr algn="ctr" rtl="1"/>
            <a:r>
              <a:rPr lang="fa-IR" b="1" dirty="0" smtClean="0">
                <a:solidFill>
                  <a:srgbClr val="FF0000"/>
                </a:solidFill>
              </a:rPr>
              <a:t>عواقب نوزادی :</a:t>
            </a:r>
          </a:p>
          <a:p>
            <a:pPr algn="r" rtl="1"/>
            <a:r>
              <a:rPr lang="fa-IR" dirty="0" smtClean="0"/>
              <a:t>افزایش موربیدیته ( فلج ارب يا دوشن به علت آسيب عصب نخاعي </a:t>
            </a:r>
            <a:r>
              <a:rPr lang="en-US" dirty="0" smtClean="0"/>
              <a:t>C5-6     C7</a:t>
            </a:r>
            <a:r>
              <a:rPr lang="fa-IR" dirty="0" smtClean="0"/>
              <a:t>، شكستگي كلاويكول ، شکستگی استخوان بازو و .... ) </a:t>
            </a:r>
          </a:p>
          <a:p>
            <a:pPr algn="r" rtl="1"/>
            <a:r>
              <a:rPr lang="fa-IR" dirty="0" smtClean="0"/>
              <a:t>افزایش مورتالیته </a:t>
            </a:r>
          </a:p>
          <a:p>
            <a:pPr algn="r" rtl="1"/>
            <a:r>
              <a:rPr lang="fa-IR" dirty="0" smtClean="0">
                <a:solidFill>
                  <a:srgbClr val="FF3300"/>
                </a:solidFill>
              </a:rPr>
              <a:t>تقريبا شناسايي هر مورد قبل از بروز واقعه امكانپذير نيست</a:t>
            </a:r>
            <a:r>
              <a:rPr lang="fa-IR" dirty="0" smtClean="0"/>
              <a:t> </a:t>
            </a: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25538"/>
          </a:xfrm>
        </p:spPr>
        <p:txBody>
          <a:bodyPr/>
          <a:lstStyle/>
          <a:p>
            <a:pPr algn="r" rtl="1"/>
            <a:r>
              <a:rPr lang="fa-IR" dirty="0" smtClean="0">
                <a:solidFill>
                  <a:srgbClr val="FF0000"/>
                </a:solidFill>
              </a:rPr>
              <a:t>عوامل موثر در بروز دیستوشی</a:t>
            </a:r>
            <a:endParaRPr lang="en-US" dirty="0" smtClean="0">
              <a:solidFill>
                <a:srgbClr val="FF0000"/>
              </a:solidFill>
            </a:endParaRP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125538"/>
            <a:ext cx="9144000" cy="5732462"/>
          </a:xfrm>
        </p:spPr>
        <p:txBody>
          <a:bodyPr/>
          <a:lstStyle/>
          <a:p>
            <a:pPr algn="r" rtl="1">
              <a:lnSpc>
                <a:spcPct val="90000"/>
              </a:lnSpc>
            </a:pPr>
            <a:r>
              <a:rPr lang="fa-IR" sz="2800" smtClean="0">
                <a:solidFill>
                  <a:srgbClr val="FF3300"/>
                </a:solidFill>
              </a:rPr>
              <a:t>عوامل مربوط به زمان قبل از زایمان </a:t>
            </a:r>
          </a:p>
          <a:p>
            <a:pPr algn="r" rtl="1">
              <a:lnSpc>
                <a:spcPct val="90000"/>
              </a:lnSpc>
            </a:pPr>
            <a:r>
              <a:rPr lang="fa-IR" sz="2800" smtClean="0"/>
              <a:t>1- چاقی مادر ( وزن بیش از 90 ک ) </a:t>
            </a:r>
          </a:p>
          <a:p>
            <a:pPr algn="r" rtl="1">
              <a:lnSpc>
                <a:spcPct val="90000"/>
              </a:lnSpc>
            </a:pPr>
            <a:r>
              <a:rPr lang="fa-IR" sz="2800" smtClean="0"/>
              <a:t>2 – دیابت قندی </a:t>
            </a:r>
          </a:p>
          <a:p>
            <a:pPr algn="r" rtl="1">
              <a:lnSpc>
                <a:spcPct val="90000"/>
              </a:lnSpc>
            </a:pPr>
            <a:r>
              <a:rPr lang="fa-IR" sz="2800" smtClean="0"/>
              <a:t>3 - حاملگی پست ترم</a:t>
            </a:r>
          </a:p>
          <a:p>
            <a:pPr algn="r" rtl="1">
              <a:lnSpc>
                <a:spcPct val="90000"/>
              </a:lnSpc>
            </a:pPr>
            <a:r>
              <a:rPr lang="fa-IR" sz="2800" smtClean="0"/>
              <a:t>4 - مولتي پاريته </a:t>
            </a:r>
          </a:p>
          <a:p>
            <a:pPr algn="r" rtl="1">
              <a:lnSpc>
                <a:spcPct val="90000"/>
              </a:lnSpc>
            </a:pPr>
            <a:r>
              <a:rPr lang="fa-IR" sz="2800" smtClean="0"/>
              <a:t> ( جنين درشت در زنان ديابتي بالاي 4500 و در زنان عادي بالاي 5000 گرم ) </a:t>
            </a:r>
          </a:p>
          <a:p>
            <a:pPr algn="r" rtl="1">
              <a:lnSpc>
                <a:spcPct val="90000"/>
              </a:lnSpc>
            </a:pPr>
            <a:endParaRPr lang="fa-IR" sz="2800" smtClean="0"/>
          </a:p>
          <a:p>
            <a:pPr algn="r" rtl="1">
              <a:lnSpc>
                <a:spcPct val="90000"/>
              </a:lnSpc>
            </a:pPr>
            <a:r>
              <a:rPr lang="fa-IR" sz="2800" smtClean="0">
                <a:solidFill>
                  <a:srgbClr val="FF3300"/>
                </a:solidFill>
              </a:rPr>
              <a:t>عوامل مربوط به حین  زایمان</a:t>
            </a:r>
            <a:r>
              <a:rPr lang="fa-IR" sz="2800" smtClean="0"/>
              <a:t> </a:t>
            </a:r>
          </a:p>
          <a:p>
            <a:pPr algn="r" rtl="1">
              <a:lnSpc>
                <a:spcPct val="90000"/>
              </a:lnSpc>
            </a:pPr>
            <a:r>
              <a:rPr lang="fa-IR" sz="2800" smtClean="0"/>
              <a:t>1- طولانی شدن مرحله اول و دوم زایمان </a:t>
            </a:r>
          </a:p>
          <a:p>
            <a:pPr algn="r" rtl="1">
              <a:lnSpc>
                <a:spcPct val="90000"/>
              </a:lnSpc>
            </a:pPr>
            <a:r>
              <a:rPr lang="fa-IR" sz="2800" smtClean="0"/>
              <a:t>2- تحریک یا تقویت زایمان با اکسی توسین </a:t>
            </a:r>
          </a:p>
          <a:p>
            <a:pPr algn="r" rtl="1">
              <a:lnSpc>
                <a:spcPct val="90000"/>
              </a:lnSpc>
            </a:pPr>
            <a:r>
              <a:rPr lang="fa-IR" sz="2800" smtClean="0"/>
              <a:t>3 – استفاده از فورسپس میانی </a:t>
            </a:r>
            <a:endParaRPr lang="en-US" sz="28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228600"/>
            <a:ext cx="8229600" cy="1143000"/>
          </a:xfrm>
        </p:spPr>
        <p:txBody>
          <a:bodyPr/>
          <a:lstStyle/>
          <a:p>
            <a:pPr algn="r"/>
            <a:r>
              <a:rPr lang="fa-IR" dirty="0" smtClean="0">
                <a:solidFill>
                  <a:srgbClr val="FF0000"/>
                </a:solidFill>
              </a:rPr>
              <a:t>مانورها</a:t>
            </a:r>
            <a:r>
              <a:rPr lang="fa-IR" dirty="0" smtClean="0"/>
              <a:t> </a:t>
            </a:r>
            <a:endParaRPr lang="en-US" dirty="0" smtClean="0"/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r" rtl="1"/>
            <a:r>
              <a:rPr lang="fa-IR" smtClean="0"/>
              <a:t>درخواست كمك </a:t>
            </a:r>
          </a:p>
          <a:p>
            <a:pPr algn="r" rtl="1"/>
            <a:r>
              <a:rPr lang="fa-IR" smtClean="0"/>
              <a:t>تخليه مثانه </a:t>
            </a:r>
          </a:p>
          <a:p>
            <a:pPr algn="r" rtl="1"/>
            <a:r>
              <a:rPr lang="fa-IR" smtClean="0"/>
              <a:t>انچام اپي لارج  </a:t>
            </a:r>
          </a:p>
          <a:p>
            <a:pPr algn="r" rtl="1"/>
            <a:r>
              <a:rPr lang="fa-IR" smtClean="0"/>
              <a:t>فشار بر سوپرا پوبیک</a:t>
            </a:r>
          </a:p>
          <a:p>
            <a:pPr algn="r" rtl="1"/>
            <a:r>
              <a:rPr lang="fa-IR" smtClean="0"/>
              <a:t>مانور مك روبرت </a:t>
            </a:r>
            <a:endParaRPr lang="en-US" smtClean="0"/>
          </a:p>
          <a:p>
            <a:pPr algn="r" rtl="1">
              <a:buFont typeface="Wingdings" pitchFamily="2" charset="2"/>
              <a:buNone/>
            </a:pPr>
            <a:endParaRPr lang="en-US" smtClean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761365" y="762000"/>
          <a:ext cx="1956435" cy="5608320"/>
        </p:xfrm>
        <a:graphic>
          <a:graphicData uri="http://schemas.openxmlformats.org/drawingml/2006/table">
            <a:tbl>
              <a:tblPr rtl="1"/>
              <a:tblGrid>
                <a:gridCol w="1956435"/>
              </a:tblGrid>
              <a:tr h="280035">
                <a:tc>
                  <a:txBody>
                    <a:bodyPr/>
                    <a:lstStyle/>
                    <a:p>
                      <a:pPr algn="l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latin typeface="Calibri"/>
                          <a:ea typeface="Times New Roman"/>
                          <a:cs typeface="B Titr"/>
                        </a:rPr>
                        <a:t>Calling for help</a:t>
                      </a:r>
                      <a:endParaRPr lang="en-US" sz="2000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latin typeface="Calibri"/>
                          <a:ea typeface="Times New Roman"/>
                          <a:cs typeface="B Titr"/>
                        </a:rPr>
                        <a:t>Emptying the </a:t>
                      </a:r>
                      <a:r>
                        <a:rPr lang="en-US" sz="2000" dirty="0" err="1">
                          <a:latin typeface="Calibri"/>
                          <a:ea typeface="Times New Roman"/>
                          <a:cs typeface="B Titr"/>
                        </a:rPr>
                        <a:t>bladdor</a:t>
                      </a:r>
                      <a:endParaRPr lang="en-US" sz="2000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latin typeface="Calibri"/>
                          <a:ea typeface="Times New Roman"/>
                          <a:cs typeface="B Titr"/>
                        </a:rPr>
                        <a:t>Mc Robert s </a:t>
                      </a:r>
                      <a:endParaRPr lang="en-US" sz="2000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 err="1">
                          <a:latin typeface="Calibri"/>
                          <a:ea typeface="Times New Roman"/>
                          <a:cs typeface="B Titr"/>
                        </a:rPr>
                        <a:t>Suprapubic</a:t>
                      </a:r>
                      <a:r>
                        <a:rPr lang="en-US" sz="2000" dirty="0">
                          <a:latin typeface="Calibri"/>
                          <a:ea typeface="Times New Roman"/>
                          <a:cs typeface="B Titr"/>
                        </a:rPr>
                        <a:t> pressure </a:t>
                      </a:r>
                      <a:endParaRPr lang="en-US" sz="2000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latin typeface="Calibri"/>
                          <a:ea typeface="Times New Roman"/>
                          <a:cs typeface="B Titr"/>
                        </a:rPr>
                        <a:t>Evaluation for episiotomy </a:t>
                      </a:r>
                      <a:endParaRPr lang="en-US" sz="2000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latin typeface="Calibri"/>
                          <a:ea typeface="Times New Roman"/>
                          <a:cs typeface="B Titr"/>
                        </a:rPr>
                        <a:t>Rotational maneuvers</a:t>
                      </a:r>
                      <a:endParaRPr lang="en-US" sz="2000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latin typeface="Calibri"/>
                          <a:ea typeface="Times New Roman"/>
                          <a:cs typeface="B Titr"/>
                        </a:rPr>
                        <a:t>Remove posterior arm</a:t>
                      </a:r>
                      <a:endParaRPr lang="en-US" sz="2000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latin typeface="Calibri"/>
                          <a:ea typeface="Times New Roman"/>
                          <a:cs typeface="B Titr"/>
                        </a:rPr>
                        <a:t>All four</a:t>
                      </a:r>
                      <a:endParaRPr lang="en-US" sz="2000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latin typeface="Calibri"/>
                          <a:ea typeface="Times New Roman"/>
                          <a:cs typeface="B Titr"/>
                        </a:rPr>
                        <a:t>Checking for PPH and 3</a:t>
                      </a:r>
                      <a:r>
                        <a:rPr lang="en-US" sz="2000" baseline="30000" dirty="0">
                          <a:latin typeface="Calibri"/>
                          <a:ea typeface="Times New Roman"/>
                          <a:cs typeface="B Titr"/>
                        </a:rPr>
                        <a:t>rd</a:t>
                      </a:r>
                      <a:r>
                        <a:rPr lang="en-US" sz="2000" dirty="0">
                          <a:latin typeface="Calibri"/>
                          <a:ea typeface="Times New Roman"/>
                          <a:cs typeface="B Titr"/>
                        </a:rPr>
                        <a:t> , 4rd degree</a:t>
                      </a:r>
                      <a:endParaRPr lang="en-US" sz="2000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611188" y="188913"/>
            <a:ext cx="8229600" cy="868362"/>
          </a:xfrm>
        </p:spPr>
        <p:txBody>
          <a:bodyPr>
            <a:normAutofit fontScale="90000"/>
          </a:bodyPr>
          <a:lstStyle/>
          <a:p>
            <a:r>
              <a:rPr lang="fa-IR" sz="4000" smtClean="0">
                <a:solidFill>
                  <a:srgbClr val="FF3300"/>
                </a:solidFill>
              </a:rPr>
              <a:t>مانور </a:t>
            </a:r>
            <a:r>
              <a:rPr lang="en-US" sz="4000" smtClean="0">
                <a:solidFill>
                  <a:srgbClr val="FF3300"/>
                </a:solidFill>
              </a:rPr>
              <a:t>MC Robert</a:t>
            </a:r>
            <a:r>
              <a:rPr lang="fa-IR" sz="4000" smtClean="0">
                <a:solidFill>
                  <a:srgbClr val="FF3300"/>
                </a:solidFill>
              </a:rPr>
              <a:t> </a:t>
            </a:r>
            <a:r>
              <a:rPr lang="en-US" sz="4000" smtClean="0">
                <a:solidFill>
                  <a:srgbClr val="FF3300"/>
                </a:solidFill>
              </a:rPr>
              <a:t>:</a:t>
            </a:r>
            <a:r>
              <a:rPr lang="fa-IR" sz="4000" smtClean="0">
                <a:solidFill>
                  <a:srgbClr val="FF3300"/>
                </a:solidFill>
              </a:rPr>
              <a:t> </a:t>
            </a:r>
            <a:r>
              <a:rPr lang="fa-IR" sz="3600" smtClean="0">
                <a:solidFill>
                  <a:srgbClr val="33CC33"/>
                </a:solidFill>
              </a:rPr>
              <a:t>كاهش نيروي لازم براي آزاد كردن شانه ها ست</a:t>
            </a:r>
            <a:endParaRPr lang="en-US" sz="3600" smtClean="0">
              <a:solidFill>
                <a:srgbClr val="33CC33"/>
              </a:solidFill>
            </a:endParaRPr>
          </a:p>
        </p:txBody>
      </p:sp>
      <p:pic>
        <p:nvPicPr>
          <p:cNvPr id="24579" name="Picture 3" descr="34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35150" y="1314450"/>
            <a:ext cx="5616575" cy="554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4000" smtClean="0">
                <a:solidFill>
                  <a:srgbClr val="FF3300"/>
                </a:solidFill>
              </a:rPr>
              <a:t>Woods  screw </a:t>
            </a:r>
            <a:r>
              <a:rPr lang="fa-IR" sz="4000" smtClean="0">
                <a:solidFill>
                  <a:srgbClr val="FF3300"/>
                </a:solidFill>
              </a:rPr>
              <a:t/>
            </a:r>
            <a:br>
              <a:rPr lang="fa-IR" sz="4000" smtClean="0">
                <a:solidFill>
                  <a:srgbClr val="FF3300"/>
                </a:solidFill>
              </a:rPr>
            </a:br>
            <a:endParaRPr lang="en-US" sz="4000" smtClean="0">
              <a:solidFill>
                <a:srgbClr val="FF3300"/>
              </a:solidFill>
            </a:endParaRP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a-IR" smtClean="0"/>
          </a:p>
        </p:txBody>
      </p:sp>
      <p:pic>
        <p:nvPicPr>
          <p:cNvPr id="25604" name="Picture 4" descr="12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28800" y="1268413"/>
            <a:ext cx="5154613" cy="558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r"/>
            <a:r>
              <a:rPr lang="fa-IR" sz="4000" smtClean="0">
                <a:solidFill>
                  <a:srgbClr val="FF3300"/>
                </a:solidFill>
              </a:rPr>
              <a:t>زایمان شانه خلفی</a:t>
            </a:r>
            <a:r>
              <a:rPr lang="fa-IR" sz="4000" smtClean="0"/>
              <a:t> </a:t>
            </a:r>
            <a:r>
              <a:rPr lang="en-US" sz="4000" smtClean="0"/>
              <a:t/>
            </a:r>
            <a:br>
              <a:rPr lang="en-US" sz="4000" smtClean="0"/>
            </a:br>
            <a:endParaRPr lang="en-US" sz="4000" smtClean="0"/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a-IR" smtClean="0"/>
          </a:p>
        </p:txBody>
      </p:sp>
      <p:pic>
        <p:nvPicPr>
          <p:cNvPr id="26628" name="Picture 4" descr="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52600" y="1268413"/>
            <a:ext cx="6048375" cy="558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4000" smtClean="0">
                <a:solidFill>
                  <a:srgbClr val="FF3300"/>
                </a:solidFill>
              </a:rPr>
              <a:t>Rubin</a:t>
            </a:r>
            <a:r>
              <a:rPr lang="fa-IR" sz="4000" smtClean="0">
                <a:solidFill>
                  <a:srgbClr val="FF3300"/>
                </a:solidFill>
              </a:rPr>
              <a:t/>
            </a:r>
            <a:br>
              <a:rPr lang="fa-IR" sz="4000" smtClean="0">
                <a:solidFill>
                  <a:srgbClr val="FF3300"/>
                </a:solidFill>
              </a:rPr>
            </a:br>
            <a:endParaRPr lang="en-US" sz="4000" smtClean="0">
              <a:solidFill>
                <a:srgbClr val="FF3300"/>
              </a:solidFill>
            </a:endParaRPr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a-IR" smtClean="0"/>
          </a:p>
        </p:txBody>
      </p:sp>
      <p:pic>
        <p:nvPicPr>
          <p:cNvPr id="27652" name="Picture 4" descr="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81200" y="990600"/>
            <a:ext cx="5184775" cy="560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3213100"/>
            <a:ext cx="8229600" cy="1139825"/>
          </a:xfrm>
        </p:spPr>
        <p:txBody>
          <a:bodyPr>
            <a:normAutofit fontScale="90000"/>
          </a:bodyPr>
          <a:lstStyle/>
          <a:p>
            <a:r>
              <a:rPr lang="fa-IR" sz="4000" smtClean="0"/>
              <a:t>بریدن کلاویکول</a:t>
            </a:r>
            <a:r>
              <a:rPr lang="en-US" sz="4000" smtClean="0"/>
              <a:t/>
            </a:r>
            <a:br>
              <a:rPr lang="en-US" sz="4000" smtClean="0"/>
            </a:br>
            <a:r>
              <a:rPr lang="en-US" sz="4000" smtClean="0"/>
              <a:t>Hibbard</a:t>
            </a:r>
            <a:br>
              <a:rPr lang="en-US" sz="4000" smtClean="0"/>
            </a:br>
            <a:r>
              <a:rPr lang="en-US" sz="4000" smtClean="0"/>
              <a:t>Zavanelli</a:t>
            </a:r>
            <a:br>
              <a:rPr lang="en-US" sz="4000" smtClean="0"/>
            </a:br>
            <a:r>
              <a:rPr lang="en-US" sz="4000" smtClean="0"/>
              <a:t>Cleidotomy</a:t>
            </a:r>
            <a:br>
              <a:rPr lang="en-US" sz="4000" smtClean="0"/>
            </a:br>
            <a:r>
              <a:rPr lang="fa-IR" sz="4000" smtClean="0"/>
              <a:t>سمفیزوتومی</a:t>
            </a:r>
            <a:r>
              <a:rPr lang="en-US" sz="4000" smtClean="0"/>
              <a:t/>
            </a:r>
            <a:br>
              <a:rPr lang="en-US" sz="4000" smtClean="0"/>
            </a:br>
            <a:endParaRPr lang="en-US" sz="4000" smtClean="0"/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333375"/>
            <a:ext cx="8229600" cy="5792788"/>
          </a:xfrm>
        </p:spPr>
        <p:txBody>
          <a:bodyPr/>
          <a:lstStyle/>
          <a:p>
            <a:endParaRPr lang="fa-IR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217</Words>
  <Application>Microsoft Office PowerPoint</Application>
  <PresentationFormat>On-screen Show (4:3)</PresentationFormat>
  <Paragraphs>43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Arial</vt:lpstr>
      <vt:lpstr>B Titr</vt:lpstr>
      <vt:lpstr>Calibri</vt:lpstr>
      <vt:lpstr>Times New Roman</vt:lpstr>
      <vt:lpstr>Wingdings</vt:lpstr>
      <vt:lpstr>Office Theme</vt:lpstr>
      <vt:lpstr>    بنام خدا    Shoulder dystocia</vt:lpstr>
      <vt:lpstr>عواقب مادری :</vt:lpstr>
      <vt:lpstr>عوامل موثر در بروز دیستوشی</vt:lpstr>
      <vt:lpstr>مانورها </vt:lpstr>
      <vt:lpstr>مانور MC Robert : كاهش نيروي لازم براي آزاد كردن شانه ها ست</vt:lpstr>
      <vt:lpstr>Woods  screw  </vt:lpstr>
      <vt:lpstr>زایمان شانه خلفی  </vt:lpstr>
      <vt:lpstr>Rubin </vt:lpstr>
      <vt:lpstr>بریدن کلاویکول Hibbard Zavanelli Cleidotomy سمفیزوتومی 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اكسي پوت خلفي  پايدار :</dc:title>
  <dc:creator>Administrator</dc:creator>
  <cp:lastModifiedBy>home</cp:lastModifiedBy>
  <cp:revision>5</cp:revision>
  <dcterms:created xsi:type="dcterms:W3CDTF">2006-08-16T00:00:00Z</dcterms:created>
  <dcterms:modified xsi:type="dcterms:W3CDTF">2017-10-10T20:39:04Z</dcterms:modified>
</cp:coreProperties>
</file>